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5" r:id="rId7"/>
    <p:sldId id="264" r:id="rId8"/>
    <p:sldId id="266" r:id="rId9"/>
    <p:sldId id="261" r:id="rId10"/>
    <p:sldId id="263" r:id="rId1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0041C4"/>
    <a:srgbClr val="16286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0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9553D-D56A-4747-8C1F-E7D69C0C75F3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4895B-6DC3-4060-8E60-711F6A14A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A27871C-900F-4307-BF6D-A21D327734EE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36C3839-A52D-49E5-A208-9168160CB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1785A0-06D4-40F9-939B-B11B1C79024A}" type="slidenum">
              <a:rPr lang="ru-RU"/>
              <a:pPr/>
              <a:t>6</a:t>
            </a:fld>
            <a:endParaRPr lang="ru-RU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0D3884-C8F0-4D7B-A6E5-73BD2987FE6B}" type="slidenum">
              <a:rPr lang="ru-RU"/>
              <a:pPr/>
              <a:t>7</a:t>
            </a:fld>
            <a:endParaRPr lang="ru-RU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ульти уроки\ФОНЫ\Фоны абстракция\postimg-22072223215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Рабочий стол\Рисунок2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9144000" cy="4714908"/>
          </a:xfrm>
          <a:prstGeom prst="rect">
            <a:avLst/>
          </a:prstGeom>
          <a:noFill/>
        </p:spPr>
      </p:pic>
      <p:sp>
        <p:nvSpPr>
          <p:cNvPr id="9" name="Рамка 8"/>
          <p:cNvSpPr/>
          <p:nvPr userDrawn="1"/>
        </p:nvSpPr>
        <p:spPr>
          <a:xfrm>
            <a:off x="285720" y="142852"/>
            <a:ext cx="8501122" cy="6357982"/>
          </a:xfrm>
          <a:prstGeom prst="frame">
            <a:avLst>
              <a:gd name="adj1" fmla="val 4201"/>
            </a:avLst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30000">
                <a:schemeClr val="tx1">
                  <a:lumMod val="65000"/>
                  <a:alpha val="68000"/>
                </a:schemeClr>
              </a:gs>
              <a:gs pos="64999">
                <a:schemeClr val="accent1">
                  <a:lumMod val="60000"/>
                  <a:lumOff val="40000"/>
                  <a:alpha val="63000"/>
                </a:schemeClr>
              </a:gs>
              <a:gs pos="89999">
                <a:schemeClr val="accent1">
                  <a:lumMod val="75000"/>
                  <a:alpha val="68000"/>
                </a:schemeClr>
              </a:gs>
              <a:gs pos="100000">
                <a:srgbClr val="162860"/>
              </a:gs>
            </a:gsLst>
            <a:lin ang="135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704"/>
            </a:avLst>
          </a:prstGeom>
          <a:blipFill>
            <a:blip r:embed="rId1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/>
        </p:nvSpPr>
        <p:spPr>
          <a:xfrm>
            <a:off x="1071538" y="2571744"/>
            <a:ext cx="7215238" cy="147002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Координатная плоскость.</a:t>
            </a:r>
            <a:endParaRPr lang="ru-RU" sz="5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Дата 3"/>
          <p:cNvSpPr>
            <a:spLocks noGrp="1"/>
          </p:cNvSpPr>
          <p:nvPr/>
        </p:nvSpPr>
        <p:spPr>
          <a:xfrm>
            <a:off x="285720" y="1428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106E36-FD25-4E2D-B0AA-010F637433A0}" type="datetimeFigureOut">
              <a:rPr lang="ru-RU" sz="2800" b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pPr/>
              <a:t>12.05.2012</a:t>
            </a:fld>
            <a:endParaRPr lang="ru-RU" sz="28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285984" y="357166"/>
            <a:ext cx="4708405" cy="73866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МБОУ  </a:t>
            </a:r>
            <a:r>
              <a:rPr lang="ru-RU" sz="24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СОШ №30</a:t>
            </a:r>
          </a:p>
          <a:p>
            <a:pPr algn="ctr"/>
            <a:r>
              <a:rPr lang="ru-RU" sz="16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Ворошиловского района г.Ростова-на-Дону.</a:t>
            </a:r>
            <a:r>
              <a:rPr lang="ru-RU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Подзаголовок 2"/>
          <p:cNvSpPr>
            <a:spLocks noGrp="1"/>
          </p:cNvSpPr>
          <p:nvPr/>
        </p:nvSpPr>
        <p:spPr>
          <a:xfrm>
            <a:off x="1428728" y="4286256"/>
            <a:ext cx="6400800" cy="542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Математика – 6 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6457890"/>
            <a:ext cx="7143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Автор:  </a:t>
            </a:r>
            <a:r>
              <a:rPr lang="ru-RU" sz="2000" b="1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учитель </a:t>
            </a:r>
            <a:r>
              <a:rPr lang="ru-RU" sz="2000" b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математики Стрелкова </a:t>
            </a: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Н. В.</a:t>
            </a:r>
            <a:endParaRPr lang="ru-RU" sz="20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 flipV="1">
            <a:off x="762000" y="0"/>
            <a:ext cx="0" cy="68580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 flipV="1">
            <a:off x="4191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 flipV="1">
            <a:off x="3810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V="1">
            <a:off x="3429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V="1">
            <a:off x="3048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V="1">
            <a:off x="2286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V="1">
            <a:off x="2667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1905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V="1">
            <a:off x="1524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V="1">
            <a:off x="114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V="1">
            <a:off x="762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V="1">
            <a:off x="381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0" y="381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0" y="762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0" y="1905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0" y="2667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0" y="3048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838200" y="0"/>
            <a:ext cx="40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У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8739188" y="411480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Х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762000" y="41148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0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1143000" y="46482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1</a:t>
            </a:r>
          </a:p>
        </p:txBody>
      </p:sp>
      <p:sp>
        <p:nvSpPr>
          <p:cNvPr id="9247" name="Line 31"/>
          <p:cNvSpPr>
            <a:spLocks noChangeShapeType="1"/>
          </p:cNvSpPr>
          <p:nvPr/>
        </p:nvSpPr>
        <p:spPr bwMode="auto">
          <a:xfrm>
            <a:off x="0" y="3810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48" name="Line 32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49" name="Line 33"/>
          <p:cNvSpPr>
            <a:spLocks noChangeShapeType="1"/>
          </p:cNvSpPr>
          <p:nvPr/>
        </p:nvSpPr>
        <p:spPr bwMode="auto">
          <a:xfrm>
            <a:off x="0" y="4191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0" name="Line 34"/>
          <p:cNvSpPr>
            <a:spLocks noChangeShapeType="1"/>
          </p:cNvSpPr>
          <p:nvPr/>
        </p:nvSpPr>
        <p:spPr bwMode="auto">
          <a:xfrm>
            <a:off x="0" y="4953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1" name="Line 35"/>
          <p:cNvSpPr>
            <a:spLocks noChangeShapeType="1"/>
          </p:cNvSpPr>
          <p:nvPr/>
        </p:nvSpPr>
        <p:spPr bwMode="auto">
          <a:xfrm>
            <a:off x="0" y="5334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2" name="Line 36"/>
          <p:cNvSpPr>
            <a:spLocks noChangeShapeType="1"/>
          </p:cNvSpPr>
          <p:nvPr/>
        </p:nvSpPr>
        <p:spPr bwMode="auto">
          <a:xfrm>
            <a:off x="0" y="5715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3" name="Line 37"/>
          <p:cNvSpPr>
            <a:spLocks noChangeShapeType="1"/>
          </p:cNvSpPr>
          <p:nvPr/>
        </p:nvSpPr>
        <p:spPr bwMode="auto">
          <a:xfrm>
            <a:off x="0" y="6096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4" name="Line 38"/>
          <p:cNvSpPr>
            <a:spLocks noChangeShapeType="1"/>
          </p:cNvSpPr>
          <p:nvPr/>
        </p:nvSpPr>
        <p:spPr bwMode="auto">
          <a:xfrm>
            <a:off x="0" y="6477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5" name="Line 39"/>
          <p:cNvSpPr>
            <a:spLocks noChangeShapeType="1"/>
          </p:cNvSpPr>
          <p:nvPr/>
        </p:nvSpPr>
        <p:spPr bwMode="auto">
          <a:xfrm flipV="1"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6" name="Line 40"/>
          <p:cNvSpPr>
            <a:spLocks noChangeShapeType="1"/>
          </p:cNvSpPr>
          <p:nvPr/>
        </p:nvSpPr>
        <p:spPr bwMode="auto">
          <a:xfrm flipV="1">
            <a:off x="8382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7" name="Line 41"/>
          <p:cNvSpPr>
            <a:spLocks noChangeShapeType="1"/>
          </p:cNvSpPr>
          <p:nvPr/>
        </p:nvSpPr>
        <p:spPr bwMode="auto">
          <a:xfrm flipV="1">
            <a:off x="8001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8" name="Line 42"/>
          <p:cNvSpPr>
            <a:spLocks noChangeShapeType="1"/>
          </p:cNvSpPr>
          <p:nvPr/>
        </p:nvSpPr>
        <p:spPr bwMode="auto">
          <a:xfrm flipV="1">
            <a:off x="7620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59" name="Line 43"/>
          <p:cNvSpPr>
            <a:spLocks noChangeShapeType="1"/>
          </p:cNvSpPr>
          <p:nvPr/>
        </p:nvSpPr>
        <p:spPr bwMode="auto">
          <a:xfrm flipV="1">
            <a:off x="6858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60" name="Line 44"/>
          <p:cNvSpPr>
            <a:spLocks noChangeShapeType="1"/>
          </p:cNvSpPr>
          <p:nvPr/>
        </p:nvSpPr>
        <p:spPr bwMode="auto">
          <a:xfrm flipV="1">
            <a:off x="7239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 dirty="0"/>
          </a:p>
        </p:txBody>
      </p:sp>
      <p:sp>
        <p:nvSpPr>
          <p:cNvPr id="9261" name="Line 45"/>
          <p:cNvSpPr>
            <a:spLocks noChangeShapeType="1"/>
          </p:cNvSpPr>
          <p:nvPr/>
        </p:nvSpPr>
        <p:spPr bwMode="auto">
          <a:xfrm flipV="1">
            <a:off x="6477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62" name="Line 46"/>
          <p:cNvSpPr>
            <a:spLocks noChangeShapeType="1"/>
          </p:cNvSpPr>
          <p:nvPr/>
        </p:nvSpPr>
        <p:spPr bwMode="auto">
          <a:xfrm flipV="1">
            <a:off x="6096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63" name="Line 47"/>
          <p:cNvSpPr>
            <a:spLocks noChangeShapeType="1"/>
          </p:cNvSpPr>
          <p:nvPr/>
        </p:nvSpPr>
        <p:spPr bwMode="auto">
          <a:xfrm flipV="1">
            <a:off x="5715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64" name="Line 48"/>
          <p:cNvSpPr>
            <a:spLocks noChangeShapeType="1"/>
          </p:cNvSpPr>
          <p:nvPr/>
        </p:nvSpPr>
        <p:spPr bwMode="auto">
          <a:xfrm flipV="1">
            <a:off x="5334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65" name="Line 49"/>
          <p:cNvSpPr>
            <a:spLocks noChangeShapeType="1"/>
          </p:cNvSpPr>
          <p:nvPr/>
        </p:nvSpPr>
        <p:spPr bwMode="auto">
          <a:xfrm flipV="1">
            <a:off x="495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66" name="Line 50"/>
          <p:cNvSpPr>
            <a:spLocks noChangeShapeType="1"/>
          </p:cNvSpPr>
          <p:nvPr/>
        </p:nvSpPr>
        <p:spPr bwMode="auto">
          <a:xfrm flipV="1">
            <a:off x="4572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67" name="Line 51"/>
          <p:cNvSpPr>
            <a:spLocks noChangeShapeType="1"/>
          </p:cNvSpPr>
          <p:nvPr/>
        </p:nvSpPr>
        <p:spPr bwMode="auto">
          <a:xfrm>
            <a:off x="1143000" y="4419600"/>
            <a:ext cx="0" cy="3048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68" name="Line 52"/>
          <p:cNvSpPr>
            <a:spLocks noChangeShapeType="1"/>
          </p:cNvSpPr>
          <p:nvPr/>
        </p:nvSpPr>
        <p:spPr bwMode="auto">
          <a:xfrm>
            <a:off x="609600" y="4191000"/>
            <a:ext cx="304800" cy="0"/>
          </a:xfrm>
          <a:prstGeom prst="line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69" name="Line 53"/>
          <p:cNvSpPr>
            <a:spLocks noChangeShapeType="1"/>
          </p:cNvSpPr>
          <p:nvPr/>
        </p:nvSpPr>
        <p:spPr bwMode="auto">
          <a:xfrm>
            <a:off x="381000" y="3810000"/>
            <a:ext cx="3048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0" name="Line 54"/>
          <p:cNvSpPr>
            <a:spLocks noChangeShapeType="1"/>
          </p:cNvSpPr>
          <p:nvPr/>
        </p:nvSpPr>
        <p:spPr bwMode="auto">
          <a:xfrm>
            <a:off x="3429000" y="3810000"/>
            <a:ext cx="0" cy="762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1" name="Line 55"/>
          <p:cNvSpPr>
            <a:spLocks noChangeShapeType="1"/>
          </p:cNvSpPr>
          <p:nvPr/>
        </p:nvSpPr>
        <p:spPr bwMode="auto">
          <a:xfrm>
            <a:off x="3429000" y="4572000"/>
            <a:ext cx="762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2" name="Line 56"/>
          <p:cNvSpPr>
            <a:spLocks noChangeShapeType="1"/>
          </p:cNvSpPr>
          <p:nvPr/>
        </p:nvSpPr>
        <p:spPr bwMode="auto">
          <a:xfrm flipH="1">
            <a:off x="2667000" y="4572000"/>
            <a:ext cx="1524000" cy="1143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3" name="Line 57"/>
          <p:cNvSpPr>
            <a:spLocks noChangeShapeType="1"/>
          </p:cNvSpPr>
          <p:nvPr/>
        </p:nvSpPr>
        <p:spPr bwMode="auto">
          <a:xfrm>
            <a:off x="2667000" y="5715000"/>
            <a:ext cx="1524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4" name="Line 58"/>
          <p:cNvSpPr>
            <a:spLocks noChangeShapeType="1"/>
          </p:cNvSpPr>
          <p:nvPr/>
        </p:nvSpPr>
        <p:spPr bwMode="auto">
          <a:xfrm flipV="1">
            <a:off x="4191000" y="4953000"/>
            <a:ext cx="762000" cy="762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5" name="Line 59"/>
          <p:cNvSpPr>
            <a:spLocks noChangeShapeType="1"/>
          </p:cNvSpPr>
          <p:nvPr/>
        </p:nvSpPr>
        <p:spPr bwMode="auto">
          <a:xfrm>
            <a:off x="4953000" y="4953000"/>
            <a:ext cx="0" cy="762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6" name="Line 60"/>
          <p:cNvSpPr>
            <a:spLocks noChangeShapeType="1"/>
          </p:cNvSpPr>
          <p:nvPr/>
        </p:nvSpPr>
        <p:spPr bwMode="auto">
          <a:xfrm>
            <a:off x="4953000" y="5715000"/>
            <a:ext cx="381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7" name="Line 61"/>
          <p:cNvSpPr>
            <a:spLocks noChangeShapeType="1"/>
          </p:cNvSpPr>
          <p:nvPr/>
        </p:nvSpPr>
        <p:spPr bwMode="auto">
          <a:xfrm flipV="1">
            <a:off x="5334000" y="4191000"/>
            <a:ext cx="1143000" cy="1524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8" name="Line 62"/>
          <p:cNvSpPr>
            <a:spLocks noChangeShapeType="1"/>
          </p:cNvSpPr>
          <p:nvPr/>
        </p:nvSpPr>
        <p:spPr bwMode="auto">
          <a:xfrm>
            <a:off x="5334000" y="5715000"/>
            <a:ext cx="0" cy="381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9" name="Line 63"/>
          <p:cNvSpPr>
            <a:spLocks noChangeShapeType="1"/>
          </p:cNvSpPr>
          <p:nvPr/>
        </p:nvSpPr>
        <p:spPr bwMode="auto">
          <a:xfrm>
            <a:off x="4953000" y="6096000"/>
            <a:ext cx="762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0" name="Line 64"/>
          <p:cNvSpPr>
            <a:spLocks noChangeShapeType="1"/>
          </p:cNvSpPr>
          <p:nvPr/>
        </p:nvSpPr>
        <p:spPr bwMode="auto">
          <a:xfrm flipV="1">
            <a:off x="6477000" y="3429000"/>
            <a:ext cx="1524000" cy="762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1" name="Line 65"/>
          <p:cNvSpPr>
            <a:spLocks noChangeShapeType="1"/>
          </p:cNvSpPr>
          <p:nvPr/>
        </p:nvSpPr>
        <p:spPr bwMode="auto">
          <a:xfrm>
            <a:off x="8001000" y="3429000"/>
            <a:ext cx="762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2" name="Line 66"/>
          <p:cNvSpPr>
            <a:spLocks noChangeShapeType="1"/>
          </p:cNvSpPr>
          <p:nvPr/>
        </p:nvSpPr>
        <p:spPr bwMode="auto">
          <a:xfrm flipH="1" flipV="1">
            <a:off x="8382000" y="3048000"/>
            <a:ext cx="381000" cy="381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3" name="Line 67"/>
          <p:cNvSpPr>
            <a:spLocks noChangeShapeType="1"/>
          </p:cNvSpPr>
          <p:nvPr/>
        </p:nvSpPr>
        <p:spPr bwMode="auto">
          <a:xfrm flipH="1">
            <a:off x="7620000" y="3048000"/>
            <a:ext cx="762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4" name="Line 68"/>
          <p:cNvSpPr>
            <a:spLocks noChangeShapeType="1"/>
          </p:cNvSpPr>
          <p:nvPr/>
        </p:nvSpPr>
        <p:spPr bwMode="auto">
          <a:xfrm flipV="1">
            <a:off x="8001000" y="2667000"/>
            <a:ext cx="0" cy="381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5" name="Line 69"/>
          <p:cNvSpPr>
            <a:spLocks noChangeShapeType="1"/>
          </p:cNvSpPr>
          <p:nvPr/>
        </p:nvSpPr>
        <p:spPr bwMode="auto">
          <a:xfrm flipH="1">
            <a:off x="6096000" y="2667000"/>
            <a:ext cx="1905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6" name="Line 70"/>
          <p:cNvSpPr>
            <a:spLocks noChangeShapeType="1"/>
          </p:cNvSpPr>
          <p:nvPr/>
        </p:nvSpPr>
        <p:spPr bwMode="auto">
          <a:xfrm flipH="1" flipV="1">
            <a:off x="5715000" y="2286000"/>
            <a:ext cx="381000" cy="381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7" name="Line 71"/>
          <p:cNvSpPr>
            <a:spLocks noChangeShapeType="1"/>
          </p:cNvSpPr>
          <p:nvPr/>
        </p:nvSpPr>
        <p:spPr bwMode="auto">
          <a:xfrm flipV="1">
            <a:off x="5715000" y="1524000"/>
            <a:ext cx="762000" cy="762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8" name="Line 72"/>
          <p:cNvSpPr>
            <a:spLocks noChangeShapeType="1"/>
          </p:cNvSpPr>
          <p:nvPr/>
        </p:nvSpPr>
        <p:spPr bwMode="auto">
          <a:xfrm flipV="1">
            <a:off x="6477000" y="1143000"/>
            <a:ext cx="0" cy="381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9" name="Line 73"/>
          <p:cNvSpPr>
            <a:spLocks noChangeShapeType="1"/>
          </p:cNvSpPr>
          <p:nvPr/>
        </p:nvSpPr>
        <p:spPr bwMode="auto">
          <a:xfrm flipH="1" flipV="1">
            <a:off x="6096000" y="762000"/>
            <a:ext cx="381000" cy="381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90" name="Line 74"/>
          <p:cNvSpPr>
            <a:spLocks noChangeShapeType="1"/>
          </p:cNvSpPr>
          <p:nvPr/>
        </p:nvSpPr>
        <p:spPr bwMode="auto">
          <a:xfrm flipH="1">
            <a:off x="5334000" y="762000"/>
            <a:ext cx="762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91" name="Line 75"/>
          <p:cNvSpPr>
            <a:spLocks noChangeShapeType="1"/>
          </p:cNvSpPr>
          <p:nvPr/>
        </p:nvSpPr>
        <p:spPr bwMode="auto">
          <a:xfrm flipH="1">
            <a:off x="381000" y="762000"/>
            <a:ext cx="4953000" cy="30480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92" name="Oval 76"/>
          <p:cNvSpPr>
            <a:spLocks noChangeArrowheads="1"/>
          </p:cNvSpPr>
          <p:nvPr/>
        </p:nvSpPr>
        <p:spPr bwMode="auto">
          <a:xfrm>
            <a:off x="7696200" y="2743200"/>
            <a:ext cx="152400" cy="152400"/>
          </a:xfrm>
          <a:prstGeom prst="ellipse">
            <a:avLst/>
          </a:prstGeom>
          <a:solidFill>
            <a:srgbClr val="00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8143900" y="457200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Вопросы: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Как определить положение точки на плоскости?</a:t>
            </a:r>
          </a:p>
          <a:p>
            <a:r>
              <a:rPr lang="ru-RU" dirty="0" smtClean="0"/>
              <a:t>Как называются координаты точки по оси </a:t>
            </a:r>
            <a:r>
              <a:rPr lang="ru-RU" dirty="0" err="1" smtClean="0"/>
              <a:t>Оу</a:t>
            </a:r>
            <a:r>
              <a:rPr lang="ru-RU" dirty="0" smtClean="0"/>
              <a:t>?</a:t>
            </a:r>
          </a:p>
          <a:p>
            <a:r>
              <a:rPr lang="ru-RU" dirty="0" smtClean="0"/>
              <a:t>Как называются координаты точки по оси Ох?</a:t>
            </a:r>
          </a:p>
          <a:p>
            <a:r>
              <a:rPr lang="ru-RU" dirty="0" smtClean="0"/>
              <a:t>Почему рассматриваемую систему координат называют прямоугольной?</a:t>
            </a:r>
          </a:p>
          <a:p>
            <a:r>
              <a:rPr lang="ru-RU" dirty="0" smtClean="0"/>
              <a:t>Как называется точка пересечения осей координат?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Задача 1.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857232"/>
          <a:ext cx="5357849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0274"/>
                <a:gridCol w="463882"/>
                <a:gridCol w="487077"/>
                <a:gridCol w="487077"/>
                <a:gridCol w="487077"/>
                <a:gridCol w="487077"/>
                <a:gridCol w="487077"/>
                <a:gridCol w="487077"/>
                <a:gridCol w="487077"/>
                <a:gridCol w="487077"/>
                <a:gridCol w="487077"/>
              </a:tblGrid>
              <a:tr h="441617">
                <a:tc>
                  <a:txBody>
                    <a:bodyPr/>
                    <a:lstStyle/>
                    <a:p>
                      <a:pPr marL="0" indent="0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17">
                <a:tc>
                  <a:txBody>
                    <a:bodyPr/>
                    <a:lstStyle/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e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f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g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err="1" smtClean="0"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j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008" y="928670"/>
            <a:ext cx="3697551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 квадрате 10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10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клеток изображена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цифра 4.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Зашиф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</a:t>
            </a:r>
          </a:p>
          <a:p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руйте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эту цифру с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помощью координат: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на первом месте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пишите букву, на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втором – цифру.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5929330"/>
            <a:ext cx="7263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f9e8d7c6b5b4c4d4e4f8f7f6f5f4f3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Задача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marL="0" indent="354013">
              <a:buNone/>
            </a:pPr>
            <a:r>
              <a:rPr lang="ru-RU" dirty="0" smtClean="0"/>
              <a:t>Начертите в тетради квадрат 10</a:t>
            </a:r>
            <a:r>
              <a:rPr lang="en-US" dirty="0" smtClean="0"/>
              <a:t>x</a:t>
            </a:r>
            <a:r>
              <a:rPr lang="ru-RU" dirty="0" smtClean="0"/>
              <a:t>10 клеток. </a:t>
            </a:r>
          </a:p>
          <a:p>
            <a:pPr marL="0" indent="354013">
              <a:buNone/>
            </a:pPr>
            <a:r>
              <a:rPr lang="ru-RU" dirty="0" smtClean="0"/>
              <a:t>Изобразите с помощью закрашенных клеток любую цифру и зашифруйте эту цифру (на отдельном листке). </a:t>
            </a:r>
          </a:p>
          <a:p>
            <a:pPr marL="0" indent="354013">
              <a:buNone/>
            </a:pPr>
            <a:r>
              <a:rPr lang="ru-RU" dirty="0" smtClean="0"/>
              <a:t>Передайте листок соседу по парте.</a:t>
            </a:r>
          </a:p>
          <a:p>
            <a:pPr marL="0" indent="354013">
              <a:buNone/>
            </a:pPr>
            <a:r>
              <a:rPr lang="ru-RU" dirty="0" smtClean="0"/>
              <a:t>Расшифруйте полученный код и изобразите цифру.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3043246"/>
          </a:xfrm>
        </p:spPr>
        <p:txBody>
          <a:bodyPr/>
          <a:lstStyle/>
          <a:p>
            <a:pPr marL="0" indent="354013">
              <a:buNone/>
            </a:pPr>
            <a:r>
              <a:rPr lang="ru-RU" dirty="0" smtClean="0"/>
              <a:t>Постройте четырехугольник </a:t>
            </a:r>
            <a:r>
              <a:rPr lang="en-US" dirty="0" smtClean="0"/>
              <a:t>ABCD</a:t>
            </a:r>
            <a:r>
              <a:rPr lang="ru-RU" dirty="0" smtClean="0"/>
              <a:t>, если его вершины имеют координаты А(-6; 2); В(2; 2), С(2; -3). Постройте четвертую точку </a:t>
            </a:r>
            <a:r>
              <a:rPr lang="en-US" dirty="0" smtClean="0"/>
              <a:t>D</a:t>
            </a:r>
            <a:r>
              <a:rPr lang="ru-RU" dirty="0" smtClean="0"/>
              <a:t> так, чтобы получился прямоугольник АВС</a:t>
            </a:r>
            <a:r>
              <a:rPr lang="en-US" dirty="0" smtClean="0"/>
              <a:t>D</a:t>
            </a:r>
            <a:r>
              <a:rPr lang="ru-RU" dirty="0" smtClean="0"/>
              <a:t>. Найдите периметр и площадь прямоугольника.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Задача 3.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 descr="EXPTEXTB"/>
          <p:cNvSpPr txBox="1">
            <a:spLocks noChangeArrowheads="1"/>
          </p:cNvSpPr>
          <p:nvPr/>
        </p:nvSpPr>
        <p:spPr bwMode="auto">
          <a:xfrm>
            <a:off x="500034" y="1190625"/>
            <a:ext cx="8077200" cy="5724644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1) 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(1,5; 0); (-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7;0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);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(-5;2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);                      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(7;2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9;5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10;5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10;1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9;0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); (5;0).                                            </a:t>
            </a: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2) 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(0;2);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(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5;6);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(7;6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);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(4;2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).                   </a:t>
            </a: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3) 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(0;1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) (6;-3) (8;-3) (4;1)  (0;1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72547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Задача 4.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1831975"/>
            <a:ext cx="91440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0" y="1831975"/>
            <a:ext cx="91440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1831975"/>
            <a:ext cx="91440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47109" name="Line 5"/>
          <p:cNvSpPr>
            <a:spLocks noChangeShapeType="1"/>
          </p:cNvSpPr>
          <p:nvPr/>
        </p:nvSpPr>
        <p:spPr bwMode="auto">
          <a:xfrm flipV="1">
            <a:off x="4267200" y="0"/>
            <a:ext cx="0" cy="68580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0" name="Line 6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1" name="Line 7"/>
          <p:cNvSpPr>
            <a:spLocks noChangeShapeType="1"/>
          </p:cNvSpPr>
          <p:nvPr/>
        </p:nvSpPr>
        <p:spPr bwMode="auto">
          <a:xfrm flipV="1">
            <a:off x="4495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 flipV="1">
            <a:off x="426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3" name="Line 9"/>
          <p:cNvSpPr>
            <a:spLocks noChangeShapeType="1"/>
          </p:cNvSpPr>
          <p:nvPr/>
        </p:nvSpPr>
        <p:spPr bwMode="auto">
          <a:xfrm flipV="1">
            <a:off x="40386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 flipV="1">
            <a:off x="3810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5" name="Line 11"/>
          <p:cNvSpPr>
            <a:spLocks noChangeShapeType="1"/>
          </p:cNvSpPr>
          <p:nvPr/>
        </p:nvSpPr>
        <p:spPr bwMode="auto">
          <a:xfrm flipV="1">
            <a:off x="35814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6" name="Line 12"/>
          <p:cNvSpPr>
            <a:spLocks noChangeShapeType="1"/>
          </p:cNvSpPr>
          <p:nvPr/>
        </p:nvSpPr>
        <p:spPr bwMode="auto">
          <a:xfrm flipV="1">
            <a:off x="3352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 flipV="1">
            <a:off x="3124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8" name="Line 14"/>
          <p:cNvSpPr>
            <a:spLocks noChangeShapeType="1"/>
          </p:cNvSpPr>
          <p:nvPr/>
        </p:nvSpPr>
        <p:spPr bwMode="auto">
          <a:xfrm flipV="1">
            <a:off x="28956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19" name="Line 15"/>
          <p:cNvSpPr>
            <a:spLocks noChangeShapeType="1"/>
          </p:cNvSpPr>
          <p:nvPr/>
        </p:nvSpPr>
        <p:spPr bwMode="auto">
          <a:xfrm flipV="1">
            <a:off x="2667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0" name="Line 16"/>
          <p:cNvSpPr>
            <a:spLocks noChangeShapeType="1"/>
          </p:cNvSpPr>
          <p:nvPr/>
        </p:nvSpPr>
        <p:spPr bwMode="auto">
          <a:xfrm flipV="1">
            <a:off x="24384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1" name="Line 17"/>
          <p:cNvSpPr>
            <a:spLocks noChangeShapeType="1"/>
          </p:cNvSpPr>
          <p:nvPr/>
        </p:nvSpPr>
        <p:spPr bwMode="auto">
          <a:xfrm flipV="1">
            <a:off x="2209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2" name="Line 18"/>
          <p:cNvSpPr>
            <a:spLocks noChangeShapeType="1"/>
          </p:cNvSpPr>
          <p:nvPr/>
        </p:nvSpPr>
        <p:spPr bwMode="auto">
          <a:xfrm flipV="1">
            <a:off x="1981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3" name="Line 19"/>
          <p:cNvSpPr>
            <a:spLocks noChangeShapeType="1"/>
          </p:cNvSpPr>
          <p:nvPr/>
        </p:nvSpPr>
        <p:spPr bwMode="auto">
          <a:xfrm flipV="1">
            <a:off x="17526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4" name="Line 20"/>
          <p:cNvSpPr>
            <a:spLocks noChangeShapeType="1"/>
          </p:cNvSpPr>
          <p:nvPr/>
        </p:nvSpPr>
        <p:spPr bwMode="auto">
          <a:xfrm flipV="1">
            <a:off x="1524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5" name="Line 21"/>
          <p:cNvSpPr>
            <a:spLocks noChangeShapeType="1"/>
          </p:cNvSpPr>
          <p:nvPr/>
        </p:nvSpPr>
        <p:spPr bwMode="auto">
          <a:xfrm flipV="1">
            <a:off x="12954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6" name="Line 22"/>
          <p:cNvSpPr>
            <a:spLocks noChangeShapeType="1"/>
          </p:cNvSpPr>
          <p:nvPr/>
        </p:nvSpPr>
        <p:spPr bwMode="auto">
          <a:xfrm flipV="1">
            <a:off x="1066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7" name="Line 23"/>
          <p:cNvSpPr>
            <a:spLocks noChangeShapeType="1"/>
          </p:cNvSpPr>
          <p:nvPr/>
        </p:nvSpPr>
        <p:spPr bwMode="auto">
          <a:xfrm flipV="1">
            <a:off x="8382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8" name="Line 24"/>
          <p:cNvSpPr>
            <a:spLocks noChangeShapeType="1"/>
          </p:cNvSpPr>
          <p:nvPr/>
        </p:nvSpPr>
        <p:spPr bwMode="auto">
          <a:xfrm flipV="1">
            <a:off x="81534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29" name="Line 25"/>
          <p:cNvSpPr>
            <a:spLocks noChangeShapeType="1"/>
          </p:cNvSpPr>
          <p:nvPr/>
        </p:nvSpPr>
        <p:spPr bwMode="auto">
          <a:xfrm flipV="1">
            <a:off x="7924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0" name="Line 26"/>
          <p:cNvSpPr>
            <a:spLocks noChangeShapeType="1"/>
          </p:cNvSpPr>
          <p:nvPr/>
        </p:nvSpPr>
        <p:spPr bwMode="auto">
          <a:xfrm flipV="1">
            <a:off x="7696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1" name="Line 27"/>
          <p:cNvSpPr>
            <a:spLocks noChangeShapeType="1"/>
          </p:cNvSpPr>
          <p:nvPr/>
        </p:nvSpPr>
        <p:spPr bwMode="auto">
          <a:xfrm flipV="1">
            <a:off x="74676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2" name="Line 28"/>
          <p:cNvSpPr>
            <a:spLocks noChangeShapeType="1"/>
          </p:cNvSpPr>
          <p:nvPr/>
        </p:nvSpPr>
        <p:spPr bwMode="auto">
          <a:xfrm flipV="1">
            <a:off x="7239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3" name="Line 29"/>
          <p:cNvSpPr>
            <a:spLocks noChangeShapeType="1"/>
          </p:cNvSpPr>
          <p:nvPr/>
        </p:nvSpPr>
        <p:spPr bwMode="auto">
          <a:xfrm flipV="1">
            <a:off x="70104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4" name="Line 30"/>
          <p:cNvSpPr>
            <a:spLocks noChangeShapeType="1"/>
          </p:cNvSpPr>
          <p:nvPr/>
        </p:nvSpPr>
        <p:spPr bwMode="auto">
          <a:xfrm flipV="1">
            <a:off x="6781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5" name="Line 31"/>
          <p:cNvSpPr>
            <a:spLocks noChangeShapeType="1"/>
          </p:cNvSpPr>
          <p:nvPr/>
        </p:nvSpPr>
        <p:spPr bwMode="auto">
          <a:xfrm flipV="1">
            <a:off x="6553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6" name="Line 32"/>
          <p:cNvSpPr>
            <a:spLocks noChangeShapeType="1"/>
          </p:cNvSpPr>
          <p:nvPr/>
        </p:nvSpPr>
        <p:spPr bwMode="auto">
          <a:xfrm flipV="1">
            <a:off x="63246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7" name="Line 33"/>
          <p:cNvSpPr>
            <a:spLocks noChangeShapeType="1"/>
          </p:cNvSpPr>
          <p:nvPr/>
        </p:nvSpPr>
        <p:spPr bwMode="auto">
          <a:xfrm flipV="1">
            <a:off x="6096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8" name="Line 34"/>
          <p:cNvSpPr>
            <a:spLocks noChangeShapeType="1"/>
          </p:cNvSpPr>
          <p:nvPr/>
        </p:nvSpPr>
        <p:spPr bwMode="auto">
          <a:xfrm flipV="1">
            <a:off x="58674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39" name="Line 35"/>
          <p:cNvSpPr>
            <a:spLocks noChangeShapeType="1"/>
          </p:cNvSpPr>
          <p:nvPr/>
        </p:nvSpPr>
        <p:spPr bwMode="auto">
          <a:xfrm flipV="1">
            <a:off x="5638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0" name="Line 36"/>
          <p:cNvSpPr>
            <a:spLocks noChangeShapeType="1"/>
          </p:cNvSpPr>
          <p:nvPr/>
        </p:nvSpPr>
        <p:spPr bwMode="auto">
          <a:xfrm flipV="1">
            <a:off x="5410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1" name="Line 37"/>
          <p:cNvSpPr>
            <a:spLocks noChangeShapeType="1"/>
          </p:cNvSpPr>
          <p:nvPr/>
        </p:nvSpPr>
        <p:spPr bwMode="auto">
          <a:xfrm flipV="1">
            <a:off x="51816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2" name="Line 38"/>
          <p:cNvSpPr>
            <a:spLocks noChangeShapeType="1"/>
          </p:cNvSpPr>
          <p:nvPr/>
        </p:nvSpPr>
        <p:spPr bwMode="auto">
          <a:xfrm flipV="1">
            <a:off x="495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3" name="Line 39"/>
          <p:cNvSpPr>
            <a:spLocks noChangeShapeType="1"/>
          </p:cNvSpPr>
          <p:nvPr/>
        </p:nvSpPr>
        <p:spPr bwMode="auto">
          <a:xfrm flipV="1">
            <a:off x="9067800" y="15240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4" name="Line 40"/>
          <p:cNvSpPr>
            <a:spLocks noChangeShapeType="1"/>
          </p:cNvSpPr>
          <p:nvPr/>
        </p:nvSpPr>
        <p:spPr bwMode="auto">
          <a:xfrm flipV="1">
            <a:off x="8839200" y="15240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5" name="Line 41"/>
          <p:cNvSpPr>
            <a:spLocks noChangeShapeType="1"/>
          </p:cNvSpPr>
          <p:nvPr/>
        </p:nvSpPr>
        <p:spPr bwMode="auto">
          <a:xfrm flipV="1">
            <a:off x="8610600" y="15240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6" name="Line 42"/>
          <p:cNvSpPr>
            <a:spLocks noChangeShapeType="1"/>
          </p:cNvSpPr>
          <p:nvPr/>
        </p:nvSpPr>
        <p:spPr bwMode="auto">
          <a:xfrm flipV="1">
            <a:off x="8382000" y="15240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7" name="Line 43"/>
          <p:cNvSpPr>
            <a:spLocks noChangeShapeType="1"/>
          </p:cNvSpPr>
          <p:nvPr/>
        </p:nvSpPr>
        <p:spPr bwMode="auto">
          <a:xfrm flipV="1">
            <a:off x="9067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8" name="Line 44"/>
          <p:cNvSpPr>
            <a:spLocks noChangeShapeType="1"/>
          </p:cNvSpPr>
          <p:nvPr/>
        </p:nvSpPr>
        <p:spPr bwMode="auto">
          <a:xfrm flipV="1">
            <a:off x="8839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49" name="Line 45"/>
          <p:cNvSpPr>
            <a:spLocks noChangeShapeType="1"/>
          </p:cNvSpPr>
          <p:nvPr/>
        </p:nvSpPr>
        <p:spPr bwMode="auto">
          <a:xfrm flipV="1">
            <a:off x="86106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0" name="Line 46"/>
          <p:cNvSpPr>
            <a:spLocks noChangeShapeType="1"/>
          </p:cNvSpPr>
          <p:nvPr/>
        </p:nvSpPr>
        <p:spPr bwMode="auto">
          <a:xfrm flipV="1">
            <a:off x="8382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1" name="Line 47"/>
          <p:cNvSpPr>
            <a:spLocks noChangeShapeType="1"/>
          </p:cNvSpPr>
          <p:nvPr/>
        </p:nvSpPr>
        <p:spPr bwMode="auto">
          <a:xfrm flipV="1">
            <a:off x="838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2" name="Line 48"/>
          <p:cNvSpPr>
            <a:spLocks noChangeShapeType="1"/>
          </p:cNvSpPr>
          <p:nvPr/>
        </p:nvSpPr>
        <p:spPr bwMode="auto">
          <a:xfrm flipV="1">
            <a:off x="6096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3" name="Line 49"/>
          <p:cNvSpPr>
            <a:spLocks noChangeShapeType="1"/>
          </p:cNvSpPr>
          <p:nvPr/>
        </p:nvSpPr>
        <p:spPr bwMode="auto">
          <a:xfrm flipV="1">
            <a:off x="381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4" name="Line 50"/>
          <p:cNvSpPr>
            <a:spLocks noChangeShapeType="1"/>
          </p:cNvSpPr>
          <p:nvPr/>
        </p:nvSpPr>
        <p:spPr bwMode="auto">
          <a:xfrm flipV="1">
            <a:off x="1524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5" name="Line 51"/>
          <p:cNvSpPr>
            <a:spLocks noChangeShapeType="1"/>
          </p:cNvSpPr>
          <p:nvPr/>
        </p:nvSpPr>
        <p:spPr bwMode="auto">
          <a:xfrm>
            <a:off x="0" y="3657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6" name="Line 52"/>
          <p:cNvSpPr>
            <a:spLocks noChangeShapeType="1"/>
          </p:cNvSpPr>
          <p:nvPr/>
        </p:nvSpPr>
        <p:spPr bwMode="auto">
          <a:xfrm>
            <a:off x="0" y="3886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7" name="Line 53"/>
          <p:cNvSpPr>
            <a:spLocks noChangeShapeType="1"/>
          </p:cNvSpPr>
          <p:nvPr/>
        </p:nvSpPr>
        <p:spPr bwMode="auto">
          <a:xfrm>
            <a:off x="0" y="411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8" name="Line 54"/>
          <p:cNvSpPr>
            <a:spLocks noChangeShapeType="1"/>
          </p:cNvSpPr>
          <p:nvPr/>
        </p:nvSpPr>
        <p:spPr bwMode="auto">
          <a:xfrm>
            <a:off x="0" y="4343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59" name="Line 55"/>
          <p:cNvSpPr>
            <a:spLocks noChangeShapeType="1"/>
          </p:cNvSpPr>
          <p:nvPr/>
        </p:nvSpPr>
        <p:spPr bwMode="auto">
          <a:xfrm>
            <a:off x="0" y="4800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0" name="Line 5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1" name="Line 57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2" name="Line 58"/>
          <p:cNvSpPr>
            <a:spLocks noChangeShapeType="1"/>
          </p:cNvSpPr>
          <p:nvPr/>
        </p:nvSpPr>
        <p:spPr bwMode="auto">
          <a:xfrm>
            <a:off x="0" y="5257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3" name="Line 59"/>
          <p:cNvSpPr>
            <a:spLocks noChangeShapeType="1"/>
          </p:cNvSpPr>
          <p:nvPr/>
        </p:nvSpPr>
        <p:spPr bwMode="auto">
          <a:xfrm>
            <a:off x="0" y="5257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4" name="Line 60"/>
          <p:cNvSpPr>
            <a:spLocks noChangeShapeType="1"/>
          </p:cNvSpPr>
          <p:nvPr/>
        </p:nvSpPr>
        <p:spPr bwMode="auto">
          <a:xfrm>
            <a:off x="0" y="5486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5" name="Line 61"/>
          <p:cNvSpPr>
            <a:spLocks noChangeShapeType="1"/>
          </p:cNvSpPr>
          <p:nvPr/>
        </p:nvSpPr>
        <p:spPr bwMode="auto">
          <a:xfrm>
            <a:off x="0" y="5715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6" name="Line 62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7" name="Line 63"/>
          <p:cNvSpPr>
            <a:spLocks noChangeShapeType="1"/>
          </p:cNvSpPr>
          <p:nvPr/>
        </p:nvSpPr>
        <p:spPr bwMode="auto">
          <a:xfrm>
            <a:off x="0" y="6172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8" name="Line 64"/>
          <p:cNvSpPr>
            <a:spLocks noChangeShapeType="1"/>
          </p:cNvSpPr>
          <p:nvPr/>
        </p:nvSpPr>
        <p:spPr bwMode="auto">
          <a:xfrm>
            <a:off x="0" y="6400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69" name="Line 65"/>
          <p:cNvSpPr>
            <a:spLocks noChangeShapeType="1"/>
          </p:cNvSpPr>
          <p:nvPr/>
        </p:nvSpPr>
        <p:spPr bwMode="auto">
          <a:xfrm>
            <a:off x="0" y="6629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0" name="Line 66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1" name="Line 67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2" name="Line 68"/>
          <p:cNvSpPr>
            <a:spLocks noChangeShapeType="1"/>
          </p:cNvSpPr>
          <p:nvPr/>
        </p:nvSpPr>
        <p:spPr bwMode="auto">
          <a:xfrm>
            <a:off x="0" y="457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3" name="Line 69"/>
          <p:cNvSpPr>
            <a:spLocks noChangeShapeType="1"/>
          </p:cNvSpPr>
          <p:nvPr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4" name="Line 70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5" name="Line 71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6" name="Line 72"/>
          <p:cNvSpPr>
            <a:spLocks noChangeShapeType="1"/>
          </p:cNvSpPr>
          <p:nvPr/>
        </p:nvSpPr>
        <p:spPr bwMode="auto">
          <a:xfrm>
            <a:off x="0" y="1371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7" name="Line 73"/>
          <p:cNvSpPr>
            <a:spLocks noChangeShapeType="1"/>
          </p:cNvSpPr>
          <p:nvPr/>
        </p:nvSpPr>
        <p:spPr bwMode="auto">
          <a:xfrm>
            <a:off x="0" y="1600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8" name="Line 74"/>
          <p:cNvSpPr>
            <a:spLocks noChangeShapeType="1"/>
          </p:cNvSpPr>
          <p:nvPr/>
        </p:nvSpPr>
        <p:spPr bwMode="auto">
          <a:xfrm>
            <a:off x="0" y="1828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79" name="Line 75"/>
          <p:cNvSpPr>
            <a:spLocks noChangeShapeType="1"/>
          </p:cNvSpPr>
          <p:nvPr/>
        </p:nvSpPr>
        <p:spPr bwMode="auto">
          <a:xfrm>
            <a:off x="0" y="2057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80" name="Line 76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81" name="Line 77"/>
          <p:cNvSpPr>
            <a:spLocks noChangeShapeType="1"/>
          </p:cNvSpPr>
          <p:nvPr/>
        </p:nvSpPr>
        <p:spPr bwMode="auto">
          <a:xfrm>
            <a:off x="0" y="2514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82" name="Line 78"/>
          <p:cNvSpPr>
            <a:spLocks noChangeShapeType="1"/>
          </p:cNvSpPr>
          <p:nvPr/>
        </p:nvSpPr>
        <p:spPr bwMode="auto">
          <a:xfrm>
            <a:off x="0" y="274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83" name="Line 79"/>
          <p:cNvSpPr>
            <a:spLocks noChangeShapeType="1"/>
          </p:cNvSpPr>
          <p:nvPr/>
        </p:nvSpPr>
        <p:spPr bwMode="auto">
          <a:xfrm>
            <a:off x="0" y="2971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84" name="Line 80"/>
          <p:cNvSpPr>
            <a:spLocks noChangeShapeType="1"/>
          </p:cNvSpPr>
          <p:nvPr/>
        </p:nvSpPr>
        <p:spPr bwMode="auto">
          <a:xfrm>
            <a:off x="0" y="3200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85" name="Line 81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86" name="Text Box 82"/>
          <p:cNvSpPr txBox="1">
            <a:spLocks noChangeArrowheads="1"/>
          </p:cNvSpPr>
          <p:nvPr/>
        </p:nvSpPr>
        <p:spPr bwMode="auto">
          <a:xfrm>
            <a:off x="4937125" y="-34925"/>
            <a:ext cx="40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У</a:t>
            </a:r>
          </a:p>
        </p:txBody>
      </p:sp>
      <p:sp>
        <p:nvSpPr>
          <p:cNvPr id="47187" name="Text Box 83"/>
          <p:cNvSpPr txBox="1">
            <a:spLocks noChangeArrowheads="1"/>
          </p:cNvSpPr>
          <p:nvPr/>
        </p:nvSpPr>
        <p:spPr bwMode="auto">
          <a:xfrm>
            <a:off x="8747125" y="3394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Х</a:t>
            </a:r>
          </a:p>
        </p:txBody>
      </p:sp>
      <p:sp>
        <p:nvSpPr>
          <p:cNvPr id="47188" name="Text Box 84"/>
          <p:cNvSpPr txBox="1">
            <a:spLocks noChangeArrowheads="1"/>
          </p:cNvSpPr>
          <p:nvPr/>
        </p:nvSpPr>
        <p:spPr bwMode="auto">
          <a:xfrm>
            <a:off x="3886200" y="34290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>
                <a:solidFill>
                  <a:srgbClr val="CC00CC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7189" name="Text Box 85"/>
          <p:cNvSpPr txBox="1">
            <a:spLocks noChangeArrowheads="1"/>
          </p:cNvSpPr>
          <p:nvPr/>
        </p:nvSpPr>
        <p:spPr bwMode="auto">
          <a:xfrm>
            <a:off x="4114800" y="3352800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>
                <a:solidFill>
                  <a:srgbClr val="CC00CC"/>
                </a:solidFill>
                <a:latin typeface="Times New Roman" pitchFamily="18" charset="0"/>
              </a:rPr>
              <a:t>  </a:t>
            </a:r>
            <a:r>
              <a:rPr lang="ru-RU" sz="3200" b="1" i="1">
                <a:solidFill>
                  <a:srgbClr val="CC00CC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7190" name="Line 86"/>
          <p:cNvSpPr>
            <a:spLocks noChangeShapeType="1"/>
          </p:cNvSpPr>
          <p:nvPr/>
        </p:nvSpPr>
        <p:spPr bwMode="auto">
          <a:xfrm flipH="1">
            <a:off x="1066800" y="3429000"/>
            <a:ext cx="7315200" cy="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91" name="Line 87"/>
          <p:cNvSpPr>
            <a:spLocks noChangeShapeType="1"/>
          </p:cNvSpPr>
          <p:nvPr/>
        </p:nvSpPr>
        <p:spPr bwMode="auto">
          <a:xfrm flipV="1">
            <a:off x="1066800" y="2514600"/>
            <a:ext cx="914400" cy="91440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92" name="Line 88"/>
          <p:cNvSpPr>
            <a:spLocks noChangeShapeType="1"/>
          </p:cNvSpPr>
          <p:nvPr/>
        </p:nvSpPr>
        <p:spPr bwMode="auto">
          <a:xfrm>
            <a:off x="47244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93" name="Line 89"/>
          <p:cNvSpPr>
            <a:spLocks noChangeShapeType="1"/>
          </p:cNvSpPr>
          <p:nvPr/>
        </p:nvSpPr>
        <p:spPr bwMode="auto">
          <a:xfrm flipV="1">
            <a:off x="8382000" y="2971800"/>
            <a:ext cx="457200" cy="45720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94" name="Line 90"/>
          <p:cNvSpPr>
            <a:spLocks noChangeShapeType="1"/>
          </p:cNvSpPr>
          <p:nvPr/>
        </p:nvSpPr>
        <p:spPr bwMode="auto">
          <a:xfrm flipV="1">
            <a:off x="8839200" y="1143000"/>
            <a:ext cx="0" cy="182880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95" name="Line 91"/>
          <p:cNvSpPr>
            <a:spLocks noChangeShapeType="1"/>
          </p:cNvSpPr>
          <p:nvPr/>
        </p:nvSpPr>
        <p:spPr bwMode="auto">
          <a:xfrm flipH="1">
            <a:off x="8382000" y="1143000"/>
            <a:ext cx="457200" cy="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96" name="Line 92"/>
          <p:cNvSpPr>
            <a:spLocks noChangeShapeType="1"/>
          </p:cNvSpPr>
          <p:nvPr/>
        </p:nvSpPr>
        <p:spPr bwMode="auto">
          <a:xfrm flipH="1">
            <a:off x="7467600" y="1143000"/>
            <a:ext cx="914400" cy="137160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97" name="Line 93"/>
          <p:cNvSpPr>
            <a:spLocks noChangeShapeType="1"/>
          </p:cNvSpPr>
          <p:nvPr/>
        </p:nvSpPr>
        <p:spPr bwMode="auto">
          <a:xfrm flipH="1">
            <a:off x="1981200" y="2514600"/>
            <a:ext cx="5486400" cy="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98" name="Line 94"/>
          <p:cNvSpPr>
            <a:spLocks noChangeShapeType="1"/>
          </p:cNvSpPr>
          <p:nvPr/>
        </p:nvSpPr>
        <p:spPr bwMode="auto">
          <a:xfrm flipV="1">
            <a:off x="6096000" y="685800"/>
            <a:ext cx="1371600" cy="182880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199" name="Line 95"/>
          <p:cNvSpPr>
            <a:spLocks noChangeShapeType="1"/>
          </p:cNvSpPr>
          <p:nvPr/>
        </p:nvSpPr>
        <p:spPr bwMode="auto">
          <a:xfrm flipH="1">
            <a:off x="6553200" y="685800"/>
            <a:ext cx="914400" cy="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200" name="Line 96"/>
          <p:cNvSpPr>
            <a:spLocks noChangeShapeType="1"/>
          </p:cNvSpPr>
          <p:nvPr/>
        </p:nvSpPr>
        <p:spPr bwMode="auto">
          <a:xfrm flipH="1">
            <a:off x="4267200" y="685800"/>
            <a:ext cx="2286000" cy="182880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201" name="Line 97"/>
          <p:cNvSpPr>
            <a:spLocks noChangeShapeType="1"/>
          </p:cNvSpPr>
          <p:nvPr/>
        </p:nvSpPr>
        <p:spPr bwMode="auto">
          <a:xfrm>
            <a:off x="4267200" y="2971800"/>
            <a:ext cx="1828800" cy="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202" name="Line 98"/>
          <p:cNvSpPr>
            <a:spLocks noChangeShapeType="1"/>
          </p:cNvSpPr>
          <p:nvPr/>
        </p:nvSpPr>
        <p:spPr bwMode="auto">
          <a:xfrm>
            <a:off x="6096000" y="2971800"/>
            <a:ext cx="1828800" cy="182880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203" name="Line 99"/>
          <p:cNvSpPr>
            <a:spLocks noChangeShapeType="1"/>
          </p:cNvSpPr>
          <p:nvPr/>
        </p:nvSpPr>
        <p:spPr bwMode="auto">
          <a:xfrm>
            <a:off x="4267200" y="2971800"/>
            <a:ext cx="2743200" cy="182880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204" name="Line 100"/>
          <p:cNvSpPr>
            <a:spLocks noChangeShapeType="1"/>
          </p:cNvSpPr>
          <p:nvPr/>
        </p:nvSpPr>
        <p:spPr bwMode="auto">
          <a:xfrm>
            <a:off x="7010400" y="4800600"/>
            <a:ext cx="914400" cy="0"/>
          </a:xfrm>
          <a:prstGeom prst="lin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7205" name="Line 101"/>
          <p:cNvSpPr>
            <a:spLocks noChangeShapeType="1"/>
          </p:cNvSpPr>
          <p:nvPr/>
        </p:nvSpPr>
        <p:spPr bwMode="auto">
          <a:xfrm>
            <a:off x="4724400" y="3276600"/>
            <a:ext cx="0" cy="304800"/>
          </a:xfrm>
          <a:prstGeom prst="line">
            <a:avLst/>
          </a:prstGeom>
          <a:noFill/>
          <a:ln w="57150">
            <a:solidFill>
              <a:srgbClr val="CC00CC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000108"/>
            <a:ext cx="7805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Самостоятельная работа.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Задача 5.</a:t>
            </a:r>
            <a:endParaRPr lang="ru-RU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57158" y="928670"/>
            <a:ext cx="8501122" cy="563231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1)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(-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1;2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7;2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(7;0); (9;0);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5;-3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  <a:p>
            <a:r>
              <a:rPr lang="ru-RU" sz="4000" b="1" dirty="0">
                <a:latin typeface="Arial" pitchFamily="34" charset="0"/>
                <a:cs typeface="Arial" pitchFamily="34" charset="0"/>
              </a:rPr>
              <a:t>(9;-3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11;-1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11;-3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12;-3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(15;1); (19;3);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21;3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20;4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(18;4). 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2)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(19; 4); (19; 5); (14;5);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13;6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  <a:p>
            <a:r>
              <a:rPr lang="ru-RU" sz="4000" b="1" dirty="0">
                <a:latin typeface="Arial" pitchFamily="34" charset="0"/>
                <a:cs typeface="Arial" pitchFamily="34" charset="0"/>
              </a:rPr>
              <a:t>(15;8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15;9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14;10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12;10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</a:t>
            </a:r>
          </a:p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(-1;2).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3)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(12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;-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3); (12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;-4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4)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(13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;-4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); (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11;-4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). 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5) 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(18,5; 4,5)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408</Words>
  <PresentationFormat>Экран (4:3)</PresentationFormat>
  <Paragraphs>117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Вопросы:</vt:lpstr>
      <vt:lpstr>Задача 1.</vt:lpstr>
      <vt:lpstr>Задача 2.</vt:lpstr>
      <vt:lpstr>Задача 3.</vt:lpstr>
      <vt:lpstr>Слайд 6</vt:lpstr>
      <vt:lpstr>Слайд 7</vt:lpstr>
      <vt:lpstr>Слайд 8</vt:lpstr>
      <vt:lpstr>Задача 5.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hobbit</cp:lastModifiedBy>
  <cp:revision>24</cp:revision>
  <dcterms:modified xsi:type="dcterms:W3CDTF">2012-05-12T07:36:49Z</dcterms:modified>
</cp:coreProperties>
</file>